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076B8-31F5-46F7-99F9-C12C5287EDCA}" v="4" dt="2020-10-10T17:21:08.80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336" y="-37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5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. Carson" userId="fe3ef72a-a8de-49f6-865d-dee39d7aa742" providerId="ADAL" clId="{C2193F47-0628-4DBB-AAD5-B4B0B3C9ACF5}"/>
    <pc:docChg chg="undo custSel modSld">
      <pc:chgData name="Lisa M. Carson" userId="fe3ef72a-a8de-49f6-865d-dee39d7aa742" providerId="ADAL" clId="{C2193F47-0628-4DBB-AAD5-B4B0B3C9ACF5}" dt="2020-10-10T17:23:37.387" v="353" actId="113"/>
      <pc:docMkLst>
        <pc:docMk/>
      </pc:docMkLst>
      <pc:sldChg chg="addSp modSp">
        <pc:chgData name="Lisa M. Carson" userId="fe3ef72a-a8de-49f6-865d-dee39d7aa742" providerId="ADAL" clId="{C2193F47-0628-4DBB-AAD5-B4B0B3C9ACF5}" dt="2020-10-10T17:23:37.387" v="353" actId="113"/>
        <pc:sldMkLst>
          <pc:docMk/>
          <pc:sldMk cId="0" sldId="256"/>
        </pc:sldMkLst>
        <pc:spChg chg="mod">
          <ac:chgData name="Lisa M. Carson" userId="fe3ef72a-a8de-49f6-865d-dee39d7aa742" providerId="ADAL" clId="{C2193F47-0628-4DBB-AAD5-B4B0B3C9ACF5}" dt="2020-10-10T17:21:31.870" v="306" actId="1076"/>
          <ac:spMkLst>
            <pc:docMk/>
            <pc:sldMk cId="0" sldId="256"/>
            <ac:spMk id="9" creationId="{00000000-0000-0000-0000-000000000000}"/>
          </ac:spMkLst>
        </pc:spChg>
        <pc:spChg chg="mod">
          <ac:chgData name="Lisa M. Carson" userId="fe3ef72a-a8de-49f6-865d-dee39d7aa742" providerId="ADAL" clId="{C2193F47-0628-4DBB-AAD5-B4B0B3C9ACF5}" dt="2020-10-10T17:23:33.382" v="352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isa M. Carson" userId="fe3ef72a-a8de-49f6-865d-dee39d7aa742" providerId="ADAL" clId="{C2193F47-0628-4DBB-AAD5-B4B0B3C9ACF5}" dt="2020-10-10T17:23:37.387" v="353" actId="113"/>
          <ac:spMkLst>
            <pc:docMk/>
            <pc:sldMk cId="0" sldId="256"/>
            <ac:spMk id="12" creationId="{00000000-0000-0000-0000-000000000000}"/>
          </ac:spMkLst>
        </pc:spChg>
        <pc:picChg chg="add mod">
          <ac:chgData name="Lisa M. Carson" userId="fe3ef72a-a8de-49f6-865d-dee39d7aa742" providerId="ADAL" clId="{C2193F47-0628-4DBB-AAD5-B4B0B3C9ACF5}" dt="2020-10-10T17:22:11.911" v="340" actId="1076"/>
          <ac:picMkLst>
            <pc:docMk/>
            <pc:sldMk cId="0" sldId="256"/>
            <ac:picMk id="26" creationId="{8367C40F-9556-4514-BD75-B22E0CAEBE8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24131-CF1A-409C-BEF8-CC2BF3EB9428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5F89E-7B73-4060-ABD3-66C4EEFD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ulding.revtrak.ne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am05.safelinks.protection.outlook.com/?url=https%3A%2F%2Fyoutu.be%2FWi0lCJHAeys&amp;data=02%7C01%7CJRAllen%40paulding.k12.ga.us%7C27beef1af1424612831208d8667dc902%7C0a4d13eb5a664a7092f1392d6edba3aa%7C0%7C0%7C637372037724508440&amp;sdata=ceIFeITLdnrgVgHrG8nG%2FutlktRGxy0e7AZ1EN3SHuQ%3D&amp;reserved=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https://paulding.revtrak.net/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https://youtu.be/Wi0lCJHAeys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F5F89E-7B73-4060-ABD3-66C4EEFD4D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2210" y="270669"/>
            <a:ext cx="409829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tallman@Paulding.k12.ga.us" TargetMode="External"/><Relationship Id="rId3" Type="http://schemas.openxmlformats.org/officeDocument/2006/relationships/hyperlink" Target="https://paulding.revtrak.net/" TargetMode="External"/><Relationship Id="rId7" Type="http://schemas.openxmlformats.org/officeDocument/2006/relationships/hyperlink" Target="mailto:rwalton@paulding.k12.ga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king@Paulding.k12.ga.us" TargetMode="External"/><Relationship Id="rId11" Type="http://schemas.openxmlformats.org/officeDocument/2006/relationships/image" Target="../media/image2.png"/><Relationship Id="rId5" Type="http://schemas.openxmlformats.org/officeDocument/2006/relationships/hyperlink" Target="mailto:lcarson@Paulding.k12.ga.us" TargetMode="External"/><Relationship Id="rId10" Type="http://schemas.openxmlformats.org/officeDocument/2006/relationships/hyperlink" Target="mailto:ayergin@paulding.k12.ga.us" TargetMode="External"/><Relationship Id="rId4" Type="http://schemas.openxmlformats.org/officeDocument/2006/relationships/hyperlink" Target="https://nam05.safelinks.protection.outlook.com/?url=https%3A%2F%2Fyoutu.be%2FWi0lCJHAeys&amp;data=02%7C01%7CJRAllen%40paulding.k12.ga.us%7C27beef1af1424612831208d8667dc902%7C0a4d13eb5a664a7092f1392d6edba3aa%7C0%7C0%7C637372037724508440&amp;sdata=ceIFeITLdnrgVgHrG8nG%2FutlktRGxy0e7AZ1EN3SHuQ%3D&amp;reserved=0" TargetMode="External"/><Relationship Id="rId9" Type="http://schemas.openxmlformats.org/officeDocument/2006/relationships/hyperlink" Target="mailto:mittelma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/>
              <a:t>Our </a:t>
            </a:r>
            <a:r>
              <a:rPr spc="10" dirty="0"/>
              <a:t>4th </a:t>
            </a:r>
            <a:r>
              <a:rPr spc="-25" dirty="0"/>
              <a:t>Grade  </a:t>
            </a:r>
            <a:r>
              <a:rPr spc="-15" dirty="0"/>
              <a:t>Classroom</a:t>
            </a:r>
            <a:r>
              <a:rPr spc="-40" dirty="0"/>
              <a:t> </a:t>
            </a:r>
            <a:r>
              <a:rPr spc="-15"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418" y="1682038"/>
            <a:ext cx="23368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10/</a:t>
            </a:r>
            <a:r>
              <a:rPr lang="en-US" sz="1800" spc="-5" dirty="0">
                <a:solidFill>
                  <a:srgbClr val="FFFFFF"/>
                </a:solidFill>
                <a:latin typeface="Carlito"/>
                <a:cs typeface="Carlito"/>
              </a:rPr>
              <a:t>12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/20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5768" y="2907300"/>
            <a:ext cx="10109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26" y="2815906"/>
            <a:ext cx="3090545" cy="2475037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76580">
              <a:lnSpc>
                <a:spcPct val="100000"/>
              </a:lnSpc>
              <a:spcBef>
                <a:spcPts val="82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Reading/Writing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RI1:</a:t>
            </a:r>
            <a:r>
              <a:rPr lang="en-US" sz="850" dirty="0"/>
              <a:t>Refer to details and examples in a text when explaining what the text says explicitly and when drawing inferences from the text.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RI3:</a:t>
            </a:r>
            <a:r>
              <a:rPr lang="en-US" sz="850" dirty="0"/>
              <a:t>Explain events, procedures, ideas, or concepts in a historical, scientific, or technical text, including what happened and why, based on specific information in the text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RI5:</a:t>
            </a:r>
            <a:r>
              <a:rPr lang="en-US" sz="850" dirty="0"/>
              <a:t>Describe the overall structure of events, ideas, concepts, or information in a text or part of a text.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RI7: </a:t>
            </a:r>
            <a:r>
              <a:rPr lang="en-US" sz="850" dirty="0"/>
              <a:t>Interpret information presented visually, orally, or quantitatively and explain how the information contributes to an understanding of the text in which it appear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RI8:</a:t>
            </a:r>
            <a:r>
              <a:rPr lang="en-US" sz="850" dirty="0"/>
              <a:t>Explain how an author uses reasons and evidence to support particular points in a text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850" b="1" spc="-5" dirty="0">
                <a:latin typeface="Carlito"/>
                <a:cs typeface="Carlito"/>
              </a:rPr>
              <a:t>Narrative</a:t>
            </a:r>
            <a:r>
              <a:rPr sz="850" b="1" spc="-55" dirty="0">
                <a:latin typeface="Carlito"/>
                <a:cs typeface="Carlito"/>
              </a:rPr>
              <a:t> </a:t>
            </a:r>
            <a:r>
              <a:rPr sz="850" b="1" spc="-5" dirty="0">
                <a:latin typeface="Carlito"/>
                <a:cs typeface="Carlito"/>
              </a:rPr>
              <a:t>Writing</a:t>
            </a:r>
            <a:endParaRPr sz="850" dirty="0">
              <a:latin typeface="Carlito"/>
              <a:cs typeface="Carlito"/>
            </a:endParaRPr>
          </a:p>
          <a:p>
            <a:pPr marL="12700" marR="80645">
              <a:lnSpc>
                <a:spcPct val="100000"/>
              </a:lnSpc>
            </a:pPr>
            <a:r>
              <a:rPr sz="850" dirty="0">
                <a:latin typeface="Carlito"/>
                <a:cs typeface="Carlito"/>
              </a:rPr>
              <a:t>W3: </a:t>
            </a:r>
            <a:r>
              <a:rPr sz="850" spc="-5" dirty="0">
                <a:latin typeface="Carlito"/>
                <a:cs typeface="Carlito"/>
              </a:rPr>
              <a:t>Write narratives to develop real </a:t>
            </a:r>
            <a:r>
              <a:rPr sz="850" dirty="0">
                <a:latin typeface="Carlito"/>
                <a:cs typeface="Carlito"/>
              </a:rPr>
              <a:t>or </a:t>
            </a:r>
            <a:r>
              <a:rPr sz="850" spc="-5" dirty="0">
                <a:latin typeface="Carlito"/>
                <a:cs typeface="Carlito"/>
              </a:rPr>
              <a:t>imagined experiences </a:t>
            </a:r>
            <a:r>
              <a:rPr sz="850" dirty="0">
                <a:latin typeface="Carlito"/>
                <a:cs typeface="Carlito"/>
              </a:rPr>
              <a:t>or  </a:t>
            </a:r>
            <a:r>
              <a:rPr sz="850" spc="-5" dirty="0">
                <a:latin typeface="Carlito"/>
                <a:cs typeface="Carlito"/>
              </a:rPr>
              <a:t>events using effective technique, descriptive details, and clear  event</a:t>
            </a:r>
            <a:r>
              <a:rPr sz="850" spc="20" dirty="0">
                <a:latin typeface="Carlito"/>
                <a:cs typeface="Carlito"/>
              </a:rPr>
              <a:t> </a:t>
            </a:r>
            <a:r>
              <a:rPr sz="850" spc="-5" dirty="0">
                <a:latin typeface="Carlito"/>
                <a:cs typeface="Carlito"/>
              </a:rPr>
              <a:t>sequences.</a:t>
            </a:r>
            <a:endParaRPr sz="85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288" y="5735843"/>
            <a:ext cx="3070225" cy="353943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90855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444" y="6771945"/>
            <a:ext cx="30803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Science</a:t>
            </a:r>
            <a:endParaRPr sz="120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arlito"/>
                <a:cs typeface="Carlito"/>
              </a:rPr>
              <a:t>E2. </a:t>
            </a:r>
            <a:r>
              <a:rPr sz="1200" spc="-5" dirty="0">
                <a:latin typeface="Carlito"/>
                <a:cs typeface="Carlito"/>
              </a:rPr>
              <a:t>Obtain, evaluate,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5" dirty="0">
                <a:latin typeface="Carlito"/>
                <a:cs typeface="Carlito"/>
              </a:rPr>
              <a:t>communicate  information to </a:t>
            </a:r>
            <a:r>
              <a:rPr sz="1200" dirty="0">
                <a:latin typeface="Carlito"/>
                <a:cs typeface="Carlito"/>
              </a:rPr>
              <a:t>model the </a:t>
            </a:r>
            <a:r>
              <a:rPr sz="1200" spc="-10" dirty="0">
                <a:latin typeface="Carlito"/>
                <a:cs typeface="Carlito"/>
              </a:rPr>
              <a:t>effects </a:t>
            </a:r>
            <a:r>
              <a:rPr sz="1200" dirty="0">
                <a:latin typeface="Carlito"/>
                <a:cs typeface="Carlito"/>
              </a:rPr>
              <a:t>of the position  and motion of the </a:t>
            </a:r>
            <a:r>
              <a:rPr sz="1200" spc="-5" dirty="0">
                <a:latin typeface="Carlito"/>
                <a:cs typeface="Carlito"/>
              </a:rPr>
              <a:t>Earth </a:t>
            </a:r>
            <a:r>
              <a:rPr sz="1200" dirty="0">
                <a:latin typeface="Carlito"/>
                <a:cs typeface="Carlito"/>
              </a:rPr>
              <a:t>and the moon in</a:t>
            </a:r>
            <a:r>
              <a:rPr sz="1200" spc="-1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relation  to </a:t>
            </a:r>
            <a:r>
              <a:rPr sz="1200" dirty="0">
                <a:latin typeface="Carlito"/>
                <a:cs typeface="Carlito"/>
              </a:rPr>
              <a:t>the sun as </a:t>
            </a:r>
            <a:r>
              <a:rPr sz="1200" spc="-5" dirty="0">
                <a:latin typeface="Carlito"/>
                <a:cs typeface="Carlito"/>
              </a:rPr>
              <a:t>observed from </a:t>
            </a:r>
            <a:r>
              <a:rPr sz="1200" dirty="0">
                <a:latin typeface="Carlito"/>
                <a:cs typeface="Carlito"/>
              </a:rPr>
              <a:t>the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Earth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4836" y="8489418"/>
            <a:ext cx="1620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At-Home</a:t>
            </a:r>
            <a:r>
              <a:rPr sz="1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Practice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84319" y="3169746"/>
            <a:ext cx="167893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October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1643" y="4417286"/>
            <a:ext cx="1894205" cy="37189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lito"/>
                <a:cs typeface="Carlito"/>
              </a:rPr>
              <a:t>12th-1</a:t>
            </a:r>
            <a:r>
              <a:rPr lang="en-US" sz="1200" b="1" dirty="0">
                <a:latin typeface="Carlito"/>
                <a:cs typeface="Carlito"/>
              </a:rPr>
              <a:t>6</a:t>
            </a:r>
            <a:r>
              <a:rPr sz="1200" b="1" baseline="30000" dirty="0">
                <a:latin typeface="Carlito"/>
                <a:cs typeface="Carlito"/>
              </a:rPr>
              <a:t>th</a:t>
            </a:r>
            <a:r>
              <a:rPr sz="1200" b="1" dirty="0">
                <a:latin typeface="Carlito"/>
                <a:cs typeface="Carlito"/>
              </a:rPr>
              <a:t>: </a:t>
            </a:r>
            <a:r>
              <a:rPr sz="1200" spc="-5" dirty="0">
                <a:latin typeface="Carlito"/>
                <a:cs typeface="Carlito"/>
              </a:rPr>
              <a:t>Conference </a:t>
            </a:r>
            <a:r>
              <a:rPr sz="1200" spc="-15" dirty="0">
                <a:latin typeface="Carlito"/>
                <a:cs typeface="Carlito"/>
              </a:rPr>
              <a:t>Week</a:t>
            </a:r>
            <a:r>
              <a:rPr lang="en-US" sz="1200" spc="-15" dirty="0">
                <a:latin typeface="Carlito"/>
                <a:cs typeface="Carlito"/>
              </a:rPr>
              <a:t>: students released at 12:30</a:t>
            </a:r>
          </a:p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endParaRPr lang="en-US" sz="1200" u="sng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b="1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16</a:t>
            </a:r>
            <a:r>
              <a:rPr lang="en-US" sz="1200" b="1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: Cape Day – have your child wear their favorite cape. </a:t>
            </a:r>
          </a:p>
          <a:p>
            <a:pPr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b="1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Now-25</a:t>
            </a:r>
            <a:r>
              <a:rPr lang="en-US" sz="1200" b="1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: sign up for virtual learning – if you want your child to do virtual for second semester. </a:t>
            </a:r>
          </a:p>
          <a:p>
            <a:pPr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Due to </a:t>
            </a:r>
            <a:r>
              <a:rPr lang="en-US" sz="1200" dirty="0" err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Covid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guidelines, no cupcakes are allowed for birthday celebrations. Our amazing Cafe’ staff is now selling treats for birthdays. Scan QR code to order treats</a:t>
            </a:r>
          </a:p>
          <a:p>
            <a:pPr algn="ctr"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34346" y="3477682"/>
            <a:ext cx="2519827" cy="112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rlito"/>
                <a:cs typeface="Carlito"/>
              </a:rPr>
              <a:t>12</a:t>
            </a:r>
            <a:r>
              <a:rPr sz="1100" b="1" spc="-7" baseline="24305" dirty="0">
                <a:latin typeface="Carlito"/>
                <a:cs typeface="Carlito"/>
              </a:rPr>
              <a:t>th</a:t>
            </a:r>
            <a:r>
              <a:rPr sz="1100" b="1" spc="-5" dirty="0">
                <a:latin typeface="Carlito"/>
                <a:cs typeface="Carlito"/>
              </a:rPr>
              <a:t>: </a:t>
            </a:r>
            <a:r>
              <a:rPr lang="en-US" sz="1100" dirty="0">
                <a:latin typeface="Carlito"/>
                <a:cs typeface="Carlito"/>
              </a:rPr>
              <a:t>Fitness Day </a:t>
            </a:r>
            <a:r>
              <a:rPr sz="1100" dirty="0">
                <a:latin typeface="Carlito"/>
                <a:cs typeface="Carlito"/>
              </a:rPr>
              <a:t>8:30-10:30</a:t>
            </a:r>
            <a:endParaRPr lang="en-US" sz="1100" dirty="0">
              <a:latin typeface="Carlito"/>
              <a:cs typeface="Carlito"/>
            </a:endParaRPr>
          </a:p>
          <a:p>
            <a:pPr marL="38100">
              <a:spcBef>
                <a:spcPts val="100"/>
              </a:spcBef>
            </a:pPr>
            <a:r>
              <a:rPr lang="en-US" sz="1100" dirty="0">
                <a:latin typeface="Carlito"/>
                <a:cs typeface="Carlito"/>
              </a:rPr>
              <a:t>Donation link: </a:t>
            </a:r>
          </a:p>
          <a:p>
            <a:pPr marL="38100">
              <a:spcBef>
                <a:spcPts val="100"/>
              </a:spcBef>
            </a:pPr>
            <a:r>
              <a:rPr lang="en-US" sz="1000" u="sng" dirty="0">
                <a:hlinkClick r:id="rId3"/>
              </a:rPr>
              <a:t>https://paulding.revtrak.net/</a:t>
            </a:r>
            <a:endParaRPr lang="en-US" sz="1000" u="sng" dirty="0"/>
          </a:p>
          <a:p>
            <a:pPr marL="38100">
              <a:spcBef>
                <a:spcPts val="100"/>
              </a:spcBef>
            </a:pPr>
            <a:r>
              <a:rPr lang="en-US" sz="1000" dirty="0"/>
              <a:t>Fitness Video:</a:t>
            </a:r>
            <a:endParaRPr lang="en-US" dirty="0">
              <a:hlinkClick r:id="rId4"/>
            </a:endParaRPr>
          </a:p>
          <a:p>
            <a:pPr marL="38100">
              <a:spcBef>
                <a:spcPts val="100"/>
              </a:spcBef>
            </a:pPr>
            <a:r>
              <a:rPr lang="en-US" sz="1200" u="sng" dirty="0">
                <a:hlinkClick r:id="rId4"/>
              </a:rPr>
              <a:t>https://youtu.be/Wi0lCJHAeys</a:t>
            </a:r>
            <a:endParaRPr lang="en-US" sz="1200" dirty="0"/>
          </a:p>
          <a:p>
            <a:pPr marL="38100">
              <a:lnSpc>
                <a:spcPct val="100000"/>
              </a:lnSpc>
              <a:spcBef>
                <a:spcPts val="100"/>
              </a:spcBef>
            </a:pPr>
            <a:endParaRPr sz="12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192" y="1997447"/>
            <a:ext cx="303085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Carson: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5"/>
              </a:rPr>
              <a:t>lcarson@Paulding.k12.ga.us </a:t>
            </a:r>
            <a:r>
              <a:rPr sz="1400" spc="-2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dirty="0">
                <a:latin typeface="Carlito"/>
                <a:cs typeface="Carlito"/>
              </a:rPr>
              <a:t>King: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6"/>
              </a:rPr>
              <a:t>stking@Paulding.k12.ga.us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30" dirty="0">
                <a:latin typeface="Carlito"/>
                <a:cs typeface="Carlito"/>
              </a:rPr>
              <a:t>Walton:</a:t>
            </a:r>
            <a:r>
              <a:rPr sz="1400" spc="-18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7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13689" y="1997447"/>
            <a:ext cx="31654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Chapman</a:t>
            </a:r>
            <a:r>
              <a:rPr sz="1400" spc="-9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8"/>
              </a:rPr>
              <a:t>jtallman@Paulding.k12.ga.us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70347" y="2206751"/>
            <a:ext cx="2094230" cy="9525"/>
          </a:xfrm>
          <a:custGeom>
            <a:avLst/>
            <a:gdLst/>
            <a:ahLst/>
            <a:cxnLst/>
            <a:rect l="l" t="t" r="r" b="b"/>
            <a:pathLst>
              <a:path w="2094229" h="9525">
                <a:moveTo>
                  <a:pt x="2093976" y="9144"/>
                </a:moveTo>
                <a:lnTo>
                  <a:pt x="0" y="9144"/>
                </a:lnTo>
                <a:lnTo>
                  <a:pt x="0" y="0"/>
                </a:lnTo>
                <a:lnTo>
                  <a:pt x="2093976" y="0"/>
                </a:lnTo>
                <a:lnTo>
                  <a:pt x="2093976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28366" y="2210842"/>
            <a:ext cx="35312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4490" marR="5080" indent="-352425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</a:t>
            </a:r>
            <a:r>
              <a:rPr sz="1400" spc="-8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Mittelman: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30" dirty="0">
                <a:solidFill>
                  <a:srgbClr val="0000FF"/>
                </a:solidFill>
                <a:latin typeface="Carlito"/>
                <a:cs typeface="Carlito"/>
              </a:rPr>
              <a:t>b</a:t>
            </a:r>
            <a:r>
              <a:rPr sz="1400" u="sng" spc="-3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9"/>
              </a:rPr>
              <a:t>mittelman@paulding.k12.ga.us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0" dirty="0">
                <a:latin typeface="Carlito"/>
                <a:cs typeface="Carlito"/>
              </a:rPr>
              <a:t>Yergin:</a:t>
            </a:r>
            <a:r>
              <a:rPr sz="1400" spc="-15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10"/>
              </a:rPr>
              <a:t>ayergin@paulding.k12.ga.us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1223" y="2633472"/>
            <a:ext cx="1920239" cy="9525"/>
          </a:xfrm>
          <a:custGeom>
            <a:avLst/>
            <a:gdLst/>
            <a:ahLst/>
            <a:cxnLst/>
            <a:rect l="l" t="t" r="r" b="b"/>
            <a:pathLst>
              <a:path w="1920240" h="9525">
                <a:moveTo>
                  <a:pt x="1920239" y="9144"/>
                </a:moveTo>
                <a:lnTo>
                  <a:pt x="0" y="9144"/>
                </a:lnTo>
                <a:lnTo>
                  <a:pt x="0" y="0"/>
                </a:lnTo>
                <a:lnTo>
                  <a:pt x="1920239" y="0"/>
                </a:lnTo>
                <a:lnTo>
                  <a:pt x="1920239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51301"/>
              </p:ext>
            </p:extLst>
          </p:nvPr>
        </p:nvGraphicFramePr>
        <p:xfrm>
          <a:off x="289559" y="8290559"/>
          <a:ext cx="6088379" cy="1394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No Specials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Fitness 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Week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No Specials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Fitness 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Week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No Specials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Fitness 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Week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Media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No Specials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Fitness 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Week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613660" y="7883652"/>
            <a:ext cx="1958339" cy="370840"/>
          </a:xfrm>
          <a:prstGeom prst="rect">
            <a:avLst/>
          </a:prstGeom>
          <a:solidFill>
            <a:srgbClr val="FFFFFF"/>
          </a:solidFill>
          <a:ln w="38100">
            <a:solidFill>
              <a:srgbClr val="803F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Carlito"/>
                <a:cs typeface="Carlito"/>
              </a:rPr>
              <a:t>Specials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Rotations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D70704-6485-4BCF-94ED-DC65D469983C}"/>
              </a:ext>
            </a:extLst>
          </p:cNvPr>
          <p:cNvSpPr txBox="1"/>
          <p:nvPr/>
        </p:nvSpPr>
        <p:spPr>
          <a:xfrm>
            <a:off x="433812" y="6162783"/>
            <a:ext cx="30702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OA5- Generate a # or shape pattern given a rule. ID features of the pattern, explain why the pattern will continue</a:t>
            </a:r>
            <a:r>
              <a:rPr lang="en-US" sz="1200" dirty="0"/>
              <a:t>.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6E4830-0C8D-43B1-916D-786E37045E5F}"/>
              </a:ext>
            </a:extLst>
          </p:cNvPr>
          <p:cNvCxnSpPr/>
          <p:nvPr/>
        </p:nvCxnSpPr>
        <p:spPr>
          <a:xfrm>
            <a:off x="3928366" y="8718018"/>
            <a:ext cx="958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9B817C8-4E59-4B05-A4ED-FBD19E19E3B9}"/>
              </a:ext>
            </a:extLst>
          </p:cNvPr>
          <p:cNvCxnSpPr/>
          <p:nvPr/>
        </p:nvCxnSpPr>
        <p:spPr>
          <a:xfrm>
            <a:off x="3976687" y="8987788"/>
            <a:ext cx="958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1A5F66E-1313-4CC5-872E-B747CA02D898}"/>
              </a:ext>
            </a:extLst>
          </p:cNvPr>
          <p:cNvCxnSpPr/>
          <p:nvPr/>
        </p:nvCxnSpPr>
        <p:spPr>
          <a:xfrm>
            <a:off x="3965582" y="9296400"/>
            <a:ext cx="958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748EA0B-FED8-4CBD-A965-8606BBB67B23}"/>
              </a:ext>
            </a:extLst>
          </p:cNvPr>
          <p:cNvCxnSpPr/>
          <p:nvPr/>
        </p:nvCxnSpPr>
        <p:spPr>
          <a:xfrm>
            <a:off x="3976687" y="9525000"/>
            <a:ext cx="9582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8367C40F-9556-4514-BD75-B22E0CAEBE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78182" y="7548861"/>
            <a:ext cx="756133" cy="7512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0096d18e-d109-4e88-8679-f577df1b4a2f" xsi:nil="true"/>
    <_ip_UnifiedCompliancePolicyUIAction xmlns="http://schemas.microsoft.com/sharepoint/v3" xsi:nil="true"/>
    <LMS_Mappings xmlns="0096d18e-d109-4e88-8679-f577df1b4a2f" xsi:nil="true"/>
    <Owner xmlns="0096d18e-d109-4e88-8679-f577df1b4a2f">
      <UserInfo>
        <DisplayName/>
        <AccountId xsi:nil="true"/>
        <AccountType/>
      </UserInfo>
    </Owner>
    <Distribution_Groups xmlns="0096d18e-d109-4e88-8679-f577df1b4a2f" xsi:nil="true"/>
    <Math_Settings xmlns="0096d18e-d109-4e88-8679-f577df1b4a2f" xsi:nil="true"/>
    <Members xmlns="0096d18e-d109-4e88-8679-f577df1b4a2f">
      <UserInfo>
        <DisplayName/>
        <AccountId xsi:nil="true"/>
        <AccountType/>
      </UserInfo>
    </Members>
    <Has_Leaders_Only_SectionGroup xmlns="0096d18e-d109-4e88-8679-f577df1b4a2f" xsi:nil="true"/>
    <DefaultSectionNames xmlns="0096d18e-d109-4e88-8679-f577df1b4a2f" xsi:nil="true"/>
    <Invited_Teachers xmlns="0096d18e-d109-4e88-8679-f577df1b4a2f" xsi:nil="true"/>
    <Invited_Leaders xmlns="0096d18e-d109-4e88-8679-f577df1b4a2f" xsi:nil="true"/>
    <IsNotebookLocked xmlns="0096d18e-d109-4e88-8679-f577df1b4a2f" xsi:nil="true"/>
    <NotebookType xmlns="0096d18e-d109-4e88-8679-f577df1b4a2f" xsi:nil="true"/>
    <Leaders xmlns="0096d18e-d109-4e88-8679-f577df1b4a2f">
      <UserInfo>
        <DisplayName/>
        <AccountId xsi:nil="true"/>
        <AccountType/>
      </UserInfo>
    </Leaders>
    <TeamsChannelId xmlns="0096d18e-d109-4e88-8679-f577df1b4a2f" xsi:nil="true"/>
    <_ip_UnifiedCompliancePolicyProperties xmlns="http://schemas.microsoft.com/sharepoint/v3" xsi:nil="true"/>
    <FolderType xmlns="0096d18e-d109-4e88-8679-f577df1b4a2f" xsi:nil="true"/>
    <Teachers xmlns="0096d18e-d109-4e88-8679-f577df1b4a2f">
      <UserInfo>
        <DisplayName/>
        <AccountId xsi:nil="true"/>
        <AccountType/>
      </UserInfo>
    </Teachers>
    <Students xmlns="0096d18e-d109-4e88-8679-f577df1b4a2f">
      <UserInfo>
        <DisplayName/>
        <AccountId xsi:nil="true"/>
        <AccountType/>
      </UserInfo>
    </Students>
    <Templates xmlns="0096d18e-d109-4e88-8679-f577df1b4a2f" xsi:nil="true"/>
    <Self_Registration_Enabled xmlns="0096d18e-d109-4e88-8679-f577df1b4a2f" xsi:nil="true"/>
    <Invited_Members xmlns="0096d18e-d109-4e88-8679-f577df1b4a2f" xsi:nil="true"/>
    <Invited_Students xmlns="0096d18e-d109-4e88-8679-f577df1b4a2f" xsi:nil="true"/>
    <CultureName xmlns="0096d18e-d109-4e88-8679-f577df1b4a2f" xsi:nil="true"/>
    <Student_Groups xmlns="0096d18e-d109-4e88-8679-f577df1b4a2f">
      <UserInfo>
        <DisplayName/>
        <AccountId xsi:nil="true"/>
        <AccountType/>
      </UserInfo>
    </Student_Groups>
    <AppVersion xmlns="0096d18e-d109-4e88-8679-f577df1b4a2f" xsi:nil="true"/>
    <Has_Teacher_Only_SectionGroup xmlns="0096d18e-d109-4e88-8679-f577df1b4a2f" xsi:nil="true"/>
    <Member_Groups xmlns="0096d18e-d109-4e88-8679-f577df1b4a2f">
      <UserInfo>
        <DisplayName/>
        <AccountId xsi:nil="true"/>
        <AccountType/>
      </UserInfo>
    </Member_Group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256A9C4838F84FB114915815F89F49" ma:contentTypeVersion="41" ma:contentTypeDescription="Create a new document." ma:contentTypeScope="" ma:versionID="902cc1c523a4863729b164c5bc53c6ea">
  <xsd:schema xmlns:xsd="http://www.w3.org/2001/XMLSchema" xmlns:xs="http://www.w3.org/2001/XMLSchema" xmlns:p="http://schemas.microsoft.com/office/2006/metadata/properties" xmlns:ns1="http://schemas.microsoft.com/sharepoint/v3" xmlns:ns3="0a261724-34ab-4463-9b1c-fc70d08fa9e3" xmlns:ns4="0096d18e-d109-4e88-8679-f577df1b4a2f" targetNamespace="http://schemas.microsoft.com/office/2006/metadata/properties" ma:root="true" ma:fieldsID="6f100c9c40974b98fd3d33d7346c3b1f" ns1:_="" ns3:_="" ns4:_="">
    <xsd:import namespace="http://schemas.microsoft.com/sharepoint/v3"/>
    <xsd:import namespace="0a261724-34ab-4463-9b1c-fc70d08fa9e3"/>
    <xsd:import namespace="0096d18e-d109-4e88-8679-f577df1b4a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Distribution_Groups" minOccurs="0"/>
                <xsd:element ref="ns4:LMS_Mapping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61724-34ab-4463-9b1c-fc70d08fa9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6d18e-d109-4e88-8679-f577df1b4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4" nillable="true" ma:displayName="Has Leaders Only SectionGroup" ma:internalName="Has_Leaders_Only_SectionGroup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MediaServiceAutoKeyPoints" ma:index="4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32A944-4C1D-44DC-A0AF-AD0C97982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D38BAB-0663-4303-B8FA-1451658C5FC6}">
  <ds:schemaRefs>
    <ds:schemaRef ds:uri="http://schemas.microsoft.com/office/2006/metadata/properties"/>
    <ds:schemaRef ds:uri="http://schemas.microsoft.com/office/infopath/2007/PartnerControls"/>
    <ds:schemaRef ds:uri="0096d18e-d109-4e88-8679-f577df1b4a2f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B337D740-BFC2-492B-902A-3FE7A9EE3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261724-34ab-4463-9b1c-fc70d08fa9e3"/>
    <ds:schemaRef ds:uri="0096d18e-d109-4e88-8679-f577df1b4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463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Carlito</vt:lpstr>
      <vt:lpstr>Times New Roman</vt:lpstr>
      <vt:lpstr>Office Theme</vt:lpstr>
      <vt:lpstr>Our 4th Grade  Classroom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Lisa M. Carson</cp:lastModifiedBy>
  <cp:revision>1</cp:revision>
  <dcterms:created xsi:type="dcterms:W3CDTF">2020-10-02T23:08:40Z</dcterms:created>
  <dcterms:modified xsi:type="dcterms:W3CDTF">2020-10-10T17:23:42Z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2020-10-02T00:00:00Z</vt:filetime>
  </property>
  <property fmtid="{D5CDD505-2E9C-101B-9397-08002B2CF9AE}" pid="3" name="LastSaved">
    <vt:filetime>2020-10-02T00:00:00Z</vt:filetime>
  </property>
  <property fmtid="{D5CDD505-2E9C-101B-9397-08002B2CF9AE}" pid="4" name="ContentTypeId">
    <vt:lpwstr>0x0101008B256A9C4838F84FB114915815F89F49</vt:lpwstr>
  </property>
</Properties>
</file>